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0" r:id="rId1"/>
  </p:sldMasterIdLst>
  <p:notesMasterIdLst>
    <p:notesMasterId r:id="rId8"/>
  </p:notesMasterIdLst>
  <p:sldIdLst>
    <p:sldId id="256" r:id="rId2"/>
    <p:sldId id="257" r:id="rId3"/>
    <p:sldId id="258" r:id="rId4"/>
    <p:sldId id="261" r:id="rId5"/>
    <p:sldId id="262" r:id="rId6"/>
    <p:sldId id="260" r:id="rId7"/>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27"/>
    <p:restoredTop sz="94638"/>
  </p:normalViewPr>
  <p:slideViewPr>
    <p:cSldViewPr snapToGrid="0" snapToObjects="1">
      <p:cViewPr varScale="1">
        <p:scale>
          <a:sx n="125" d="100"/>
          <a:sy n="125" d="100"/>
        </p:scale>
        <p:origin x="20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90A88-399E-6E47-9222-5685A017B6FC}" type="datetimeFigureOut">
              <a:rPr lang="en-US" smtClean="0"/>
              <a:t>6/24/19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17EB5-E52B-7545-8E16-DCAD55E35BDE}" type="slidenum">
              <a:rPr lang="en-US" smtClean="0"/>
              <a:t>‹#›</a:t>
            </a:fld>
            <a:endParaRPr lang="en-US"/>
          </a:p>
        </p:txBody>
      </p:sp>
    </p:spTree>
    <p:extLst>
      <p:ext uri="{BB962C8B-B14F-4D97-AF65-F5344CB8AC3E}">
        <p14:creationId xmlns:p14="http://schemas.microsoft.com/office/powerpoint/2010/main" val="407415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r>
              <a:rPr lang="en-US"/>
              <a:t>6/23/19</a:t>
            </a:r>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r>
              <a:rPr lang="en-US"/>
              <a:t>TL Hanchett, INCO, T6L22H2019</a:t>
            </a:r>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831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6/23/19</a:t>
            </a:r>
            <a:endParaRPr lang="en-US" dirty="0"/>
          </a:p>
        </p:txBody>
      </p:sp>
      <p:sp>
        <p:nvSpPr>
          <p:cNvPr id="5" name="Footer Placeholder 4"/>
          <p:cNvSpPr>
            <a:spLocks noGrp="1"/>
          </p:cNvSpPr>
          <p:nvPr>
            <p:ph type="ftr" sz="quarter" idx="11"/>
          </p:nvPr>
        </p:nvSpPr>
        <p:spPr/>
        <p:txBody>
          <a:bodyPr/>
          <a:lstStyle/>
          <a:p>
            <a:r>
              <a:rPr lang="en-US"/>
              <a:t>TL Hanchett, INCO, T6L22H2019</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489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6/23/19</a:t>
            </a:r>
            <a:endParaRPr lang="en-US" dirty="0"/>
          </a:p>
        </p:txBody>
      </p:sp>
      <p:sp>
        <p:nvSpPr>
          <p:cNvPr id="5" name="Footer Placeholder 4"/>
          <p:cNvSpPr>
            <a:spLocks noGrp="1"/>
          </p:cNvSpPr>
          <p:nvPr>
            <p:ph type="ftr" sz="quarter" idx="11"/>
          </p:nvPr>
        </p:nvSpPr>
        <p:spPr/>
        <p:txBody>
          <a:bodyPr/>
          <a:lstStyle/>
          <a:p>
            <a:r>
              <a:rPr lang="en-US"/>
              <a:t>TL Hanchett, INCO, T6L22H2019</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2586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6/23/19</a:t>
            </a:r>
            <a:endParaRPr lang="en-US" dirty="0"/>
          </a:p>
        </p:txBody>
      </p:sp>
      <p:sp>
        <p:nvSpPr>
          <p:cNvPr id="5" name="Footer Placeholder 4"/>
          <p:cNvSpPr>
            <a:spLocks noGrp="1"/>
          </p:cNvSpPr>
          <p:nvPr>
            <p:ph type="ftr" sz="quarter" idx="11"/>
          </p:nvPr>
        </p:nvSpPr>
        <p:spPr/>
        <p:txBody>
          <a:bodyPr/>
          <a:lstStyle/>
          <a:p>
            <a:r>
              <a:rPr lang="en-US"/>
              <a:t>TL Hanchett, INCO, T6L22H2019</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1608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r>
              <a:rPr lang="en-US"/>
              <a:t>6/23/19</a:t>
            </a:r>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r>
              <a:rPr lang="en-US"/>
              <a:t>TL Hanchett, INCO, T6L22H2019</a:t>
            </a:r>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443160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6/23/19</a:t>
            </a:r>
            <a:endParaRPr lang="en-US" dirty="0"/>
          </a:p>
        </p:txBody>
      </p:sp>
      <p:sp>
        <p:nvSpPr>
          <p:cNvPr id="6" name="Footer Placeholder 5"/>
          <p:cNvSpPr>
            <a:spLocks noGrp="1"/>
          </p:cNvSpPr>
          <p:nvPr>
            <p:ph type="ftr" sz="quarter" idx="11"/>
          </p:nvPr>
        </p:nvSpPr>
        <p:spPr/>
        <p:txBody>
          <a:bodyPr/>
          <a:lstStyle/>
          <a:p>
            <a:r>
              <a:rPr lang="en-US"/>
              <a:t>TL Hanchett, INCO, T6L22H2019</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5498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6/23/19</a:t>
            </a:r>
            <a:endParaRPr lang="en-US" dirty="0"/>
          </a:p>
        </p:txBody>
      </p:sp>
      <p:sp>
        <p:nvSpPr>
          <p:cNvPr id="8" name="Footer Placeholder 7"/>
          <p:cNvSpPr>
            <a:spLocks noGrp="1"/>
          </p:cNvSpPr>
          <p:nvPr>
            <p:ph type="ftr" sz="quarter" idx="11"/>
          </p:nvPr>
        </p:nvSpPr>
        <p:spPr/>
        <p:txBody>
          <a:bodyPr/>
          <a:lstStyle/>
          <a:p>
            <a:r>
              <a:rPr lang="en-US"/>
              <a:t>TL Hanchett, INCO, T6L22H2019</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0720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6/23/19</a:t>
            </a:r>
            <a:endParaRPr lang="en-US" dirty="0"/>
          </a:p>
        </p:txBody>
      </p:sp>
      <p:sp>
        <p:nvSpPr>
          <p:cNvPr id="4" name="Footer Placeholder 3"/>
          <p:cNvSpPr>
            <a:spLocks noGrp="1"/>
          </p:cNvSpPr>
          <p:nvPr>
            <p:ph type="ftr" sz="quarter" idx="11"/>
          </p:nvPr>
        </p:nvSpPr>
        <p:spPr/>
        <p:txBody>
          <a:bodyPr/>
          <a:lstStyle/>
          <a:p>
            <a:r>
              <a:rPr lang="en-US"/>
              <a:t>TL Hanchett, INCO, T6L22H2019</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942485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6/23/19</a:t>
            </a:r>
            <a:endParaRPr lang="en-US" dirty="0"/>
          </a:p>
        </p:txBody>
      </p:sp>
      <p:sp>
        <p:nvSpPr>
          <p:cNvPr id="3" name="Footer Placeholder 2"/>
          <p:cNvSpPr>
            <a:spLocks noGrp="1"/>
          </p:cNvSpPr>
          <p:nvPr>
            <p:ph type="ftr" sz="quarter" idx="11"/>
          </p:nvPr>
        </p:nvSpPr>
        <p:spPr/>
        <p:txBody>
          <a:bodyPr/>
          <a:lstStyle/>
          <a:p>
            <a:r>
              <a:rPr lang="en-US"/>
              <a:t>TL Hanchett, INCO, T6L22H2019</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7959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r>
              <a:rPr lang="en-US"/>
              <a:t>6/23/19</a:t>
            </a:r>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a:t>TL Hanchett, INCO, T6L22H2019</a:t>
            </a:r>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640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r>
              <a:rPr lang="en-US"/>
              <a:t>6/23/19</a:t>
            </a:r>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a:t>TL Hanchett, INCO, T6L22H2019</a:t>
            </a:r>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630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r>
              <a:rPr lang="en-US"/>
              <a:t>6/23/19</a:t>
            </a:r>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r>
              <a:rPr lang="en-US"/>
              <a:t>TL Hanchett, INCO, T6L22H2019</a:t>
            </a:r>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84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11" orient="horz" pos="1368" userDrawn="1">
          <p15:clr>
            <a:srgbClr val="F26B43"/>
          </p15:clr>
        </p15:guide>
        <p15:guide id="12" orient="horz" pos="1440" userDrawn="1">
          <p15:clr>
            <a:srgbClr val="F26B43"/>
          </p15:clr>
        </p15:guide>
        <p15:guide id="13" orient="horz" pos="3696" userDrawn="1">
          <p15:clr>
            <a:srgbClr val="F26B43"/>
          </p15:clr>
        </p15:guide>
        <p15:guide id="14" orient="horz" pos="432" userDrawn="1">
          <p15:clr>
            <a:srgbClr val="F26B43"/>
          </p15:clr>
        </p15:guide>
        <p15:guide id="15" orient="horz" pos="1512" userDrawn="1">
          <p15:clr>
            <a:srgbClr val="F26B43"/>
          </p15:clr>
        </p15:guide>
        <p15:guide id="16" pos="5184" userDrawn="1">
          <p15:clr>
            <a:srgbClr val="F26B43"/>
          </p15:clr>
        </p15:guide>
        <p15:guide id="17" pos="702" userDrawn="1">
          <p15:clr>
            <a:srgbClr val="F26B43"/>
          </p15:clr>
        </p15:guide>
        <p15:guide id="18" pos="6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0374-AF13-A349-B779-74177FEBC4EF}"/>
              </a:ext>
            </a:extLst>
          </p:cNvPr>
          <p:cNvSpPr>
            <a:spLocks noGrp="1"/>
          </p:cNvSpPr>
          <p:nvPr>
            <p:ph type="ctrTitle"/>
          </p:nvPr>
        </p:nvSpPr>
        <p:spPr>
          <a:xfrm>
            <a:off x="1436539" y="1854134"/>
            <a:ext cx="6270922" cy="1734303"/>
          </a:xfrm>
        </p:spPr>
        <p:txBody>
          <a:bodyPr/>
          <a:lstStyle/>
          <a:p>
            <a:r>
              <a:rPr lang="en-US" sz="4500" dirty="0"/>
              <a:t>APOLLO CSM ANTENNA SELECT MODEL</a:t>
            </a:r>
          </a:p>
        </p:txBody>
      </p:sp>
      <p:sp>
        <p:nvSpPr>
          <p:cNvPr id="3" name="Subtitle 2">
            <a:extLst>
              <a:ext uri="{FF2B5EF4-FFF2-40B4-BE49-F238E27FC236}">
                <a16:creationId xmlns:a16="http://schemas.microsoft.com/office/drawing/2014/main" id="{92087B6A-74A4-DB42-967A-D56339CDAACB}"/>
              </a:ext>
            </a:extLst>
          </p:cNvPr>
          <p:cNvSpPr>
            <a:spLocks noGrp="1"/>
          </p:cNvSpPr>
          <p:nvPr>
            <p:ph type="subTitle" idx="1"/>
          </p:nvPr>
        </p:nvSpPr>
        <p:spPr/>
        <p:txBody>
          <a:bodyPr>
            <a:normAutofit fontScale="85000" lnSpcReduction="10000"/>
          </a:bodyPr>
          <a:lstStyle/>
          <a:p>
            <a:r>
              <a:rPr lang="en-US" dirty="0"/>
              <a:t>This model was used by the MCC MOCR “INCO” Operator</a:t>
            </a:r>
          </a:p>
          <a:p>
            <a:r>
              <a:rPr lang="en-US" dirty="0"/>
              <a:t>to determine the best CSM Omni Antenna to pass up to the </a:t>
            </a:r>
          </a:p>
          <a:p>
            <a:r>
              <a:rPr lang="en-US" dirty="0"/>
              <a:t>Crew for a given local vertical/horizontal spacecraft attitude.</a:t>
            </a:r>
          </a:p>
        </p:txBody>
      </p:sp>
    </p:spTree>
    <p:extLst>
      <p:ext uri="{BB962C8B-B14F-4D97-AF65-F5344CB8AC3E}">
        <p14:creationId xmlns:p14="http://schemas.microsoft.com/office/powerpoint/2010/main" val="10384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3AE46F9-C811-2C44-A437-14C4EEF57E54}"/>
              </a:ext>
            </a:extLst>
          </p:cNvPr>
          <p:cNvPicPr>
            <a:picLocks noChangeAspect="1"/>
          </p:cNvPicPr>
          <p:nvPr/>
        </p:nvPicPr>
        <p:blipFill>
          <a:blip r:embed="rId2"/>
          <a:stretch>
            <a:fillRect/>
          </a:stretch>
        </p:blipFill>
        <p:spPr>
          <a:xfrm>
            <a:off x="895841" y="1115682"/>
            <a:ext cx="3522775" cy="4459209"/>
          </a:xfrm>
          <a:prstGeom prst="rect">
            <a:avLst/>
          </a:prstGeom>
        </p:spPr>
      </p:pic>
      <p:sp>
        <p:nvSpPr>
          <p:cNvPr id="9" name="Content Placeholder 8">
            <a:extLst>
              <a:ext uri="{FF2B5EF4-FFF2-40B4-BE49-F238E27FC236}">
                <a16:creationId xmlns:a16="http://schemas.microsoft.com/office/drawing/2014/main" id="{8406F4B3-250C-4A43-8765-C6F15F3FD2F3}"/>
              </a:ext>
            </a:extLst>
          </p:cNvPr>
          <p:cNvSpPr>
            <a:spLocks noGrp="1"/>
          </p:cNvSpPr>
          <p:nvPr>
            <p:ph idx="1"/>
          </p:nvPr>
        </p:nvSpPr>
        <p:spPr>
          <a:xfrm>
            <a:off x="4636892" y="1274290"/>
            <a:ext cx="3821307" cy="3983510"/>
          </a:xfrm>
        </p:spPr>
        <p:txBody>
          <a:bodyPr>
            <a:normAutofit fontScale="92500"/>
          </a:bodyPr>
          <a:lstStyle/>
          <a:p>
            <a:r>
              <a:rPr lang="en-US" sz="2100" dirty="0"/>
              <a:t>The model was created to provide INCO a visual determination of which CSM Omni Antenna was in the best Line-of-Sight to the Manned Spacecraft Network Station (MSN) ground antenna.</a:t>
            </a:r>
          </a:p>
          <a:p>
            <a:r>
              <a:rPr lang="en-US" sz="2100" dirty="0"/>
              <a:t>The Local Vertical Local Horizontal Attitude (LVLH) of the Spacecraft to the center of the earth Look-Angle vector was provided by the MOCR Guidance Officer (GIDO).</a:t>
            </a:r>
          </a:p>
        </p:txBody>
      </p:sp>
      <p:sp>
        <p:nvSpPr>
          <p:cNvPr id="11" name="Footer Placeholder 10">
            <a:extLst>
              <a:ext uri="{FF2B5EF4-FFF2-40B4-BE49-F238E27FC236}">
                <a16:creationId xmlns:a16="http://schemas.microsoft.com/office/drawing/2014/main" id="{2215C759-821E-1845-85D9-27F99EBF9A7F}"/>
              </a:ext>
            </a:extLst>
          </p:cNvPr>
          <p:cNvSpPr>
            <a:spLocks noGrp="1"/>
          </p:cNvSpPr>
          <p:nvPr>
            <p:ph type="ftr" sz="quarter" idx="11"/>
          </p:nvPr>
        </p:nvSpPr>
        <p:spPr>
          <a:xfrm>
            <a:off x="1146635" y="6200887"/>
            <a:ext cx="4710623" cy="504998"/>
          </a:xfrm>
        </p:spPr>
        <p:txBody>
          <a:bodyPr/>
          <a:lstStyle/>
          <a:p>
            <a:r>
              <a:rPr lang="en-US" dirty="0"/>
              <a:t>TL Hanchett, INCO, T6L22H2019</a:t>
            </a:r>
          </a:p>
        </p:txBody>
      </p:sp>
      <p:sp>
        <p:nvSpPr>
          <p:cNvPr id="2" name="Slide Number Placeholder 1">
            <a:extLst>
              <a:ext uri="{FF2B5EF4-FFF2-40B4-BE49-F238E27FC236}">
                <a16:creationId xmlns:a16="http://schemas.microsoft.com/office/drawing/2014/main" id="{51834D2B-6828-2947-AD90-76082C028E80}"/>
              </a:ext>
            </a:extLst>
          </p:cNvPr>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1718356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6BF76F-2D54-9143-A178-FADE3152B0D7}"/>
              </a:ext>
            </a:extLst>
          </p:cNvPr>
          <p:cNvSpPr>
            <a:spLocks noGrp="1"/>
          </p:cNvSpPr>
          <p:nvPr>
            <p:ph type="subTitle" idx="1"/>
          </p:nvPr>
        </p:nvSpPr>
        <p:spPr>
          <a:xfrm>
            <a:off x="818670" y="1197570"/>
            <a:ext cx="3468671" cy="5260784"/>
          </a:xfrm>
        </p:spPr>
        <p:txBody>
          <a:bodyPr anchor="ctr">
            <a:normAutofit fontScale="85000" lnSpcReduction="10000"/>
          </a:bodyPr>
          <a:lstStyle/>
          <a:p>
            <a:pPr marL="468630" indent="-285750" algn="l">
              <a:lnSpc>
                <a:spcPct val="150000"/>
              </a:lnSpc>
              <a:spcBef>
                <a:spcPts val="600"/>
              </a:spcBef>
              <a:spcAft>
                <a:spcPts val="600"/>
              </a:spcAft>
              <a:buFont typeface="Wingdings" pitchFamily="2" charset="2"/>
              <a:buChar char="§"/>
            </a:pPr>
            <a:r>
              <a:rPr lang="en-US" sz="1300" dirty="0"/>
              <a:t>The LVLH Attitude is defined in Yaw (Y), Pitch (P) &amp; Roll (R) angles of the CSM relative to the center of the earth . </a:t>
            </a:r>
            <a:br>
              <a:rPr lang="en-US" sz="1300" dirty="0"/>
            </a:br>
            <a:br>
              <a:rPr lang="en-US" sz="1300" dirty="0"/>
            </a:br>
            <a:r>
              <a:rPr lang="en-US" sz="1300" dirty="0"/>
              <a:t>Note: The Y-P-R label on the Pitch Scale was made so that the correct sequence of the Y,P,R was assured in setting the model attitude.</a:t>
            </a:r>
          </a:p>
          <a:p>
            <a:pPr marL="697230" lvl="2" indent="-171450" algn="l">
              <a:lnSpc>
                <a:spcPct val="150000"/>
              </a:lnSpc>
              <a:spcBef>
                <a:spcPts val="600"/>
              </a:spcBef>
              <a:spcAft>
                <a:spcPts val="600"/>
              </a:spcAft>
              <a:buFont typeface="Wingdings" pitchFamily="2" charset="2"/>
              <a:buChar char="§"/>
            </a:pPr>
            <a:r>
              <a:rPr lang="en-US" sz="1150" b="1" i="1" dirty="0"/>
              <a:t>YAW</a:t>
            </a:r>
            <a:r>
              <a:rPr lang="en-US" sz="1150" i="1" dirty="0"/>
              <a:t> Scale (on model base) is labeled from (+180</a:t>
            </a:r>
            <a:r>
              <a:rPr lang="en-US" sz="1150" i="1" baseline="30000" dirty="0"/>
              <a:t>0)</a:t>
            </a:r>
            <a:r>
              <a:rPr lang="en-US" sz="1150" i="1" dirty="0"/>
              <a:t>, yaw right to (0</a:t>
            </a:r>
            <a:r>
              <a:rPr lang="en-US" sz="1150" i="1" baseline="30000" dirty="0"/>
              <a:t>0</a:t>
            </a:r>
            <a:r>
              <a:rPr lang="en-US" sz="1150" i="1" dirty="0"/>
              <a:t>),model straight forward, to (-180</a:t>
            </a:r>
            <a:r>
              <a:rPr lang="en-US" sz="1150" i="1" baseline="30000" dirty="0"/>
              <a:t>0</a:t>
            </a:r>
            <a:r>
              <a:rPr lang="en-US" sz="1150" i="1" dirty="0"/>
              <a:t>) yaw full left.</a:t>
            </a:r>
          </a:p>
          <a:p>
            <a:pPr marL="697230" lvl="2" indent="-171450" algn="l">
              <a:lnSpc>
                <a:spcPct val="150000"/>
              </a:lnSpc>
              <a:spcBef>
                <a:spcPts val="600"/>
              </a:spcBef>
              <a:spcAft>
                <a:spcPts val="600"/>
              </a:spcAft>
              <a:buFont typeface="Wingdings" pitchFamily="2" charset="2"/>
              <a:buChar char="§"/>
            </a:pPr>
            <a:r>
              <a:rPr lang="en-US" sz="1150" b="1" i="1" dirty="0"/>
              <a:t>PITCH</a:t>
            </a:r>
            <a:r>
              <a:rPr lang="en-US" sz="1150" i="1" dirty="0"/>
              <a:t> Scale (vertical model scale) was labeled (+180</a:t>
            </a:r>
            <a:r>
              <a:rPr lang="en-US" sz="1150" i="1" baseline="30000" dirty="0"/>
              <a:t>0</a:t>
            </a:r>
            <a:r>
              <a:rPr lang="en-US" sz="1150" i="1" dirty="0"/>
              <a:t>), pitch up, to (0</a:t>
            </a:r>
            <a:r>
              <a:rPr lang="en-US" sz="1150" i="1" baseline="30000" dirty="0"/>
              <a:t>0</a:t>
            </a:r>
            <a:r>
              <a:rPr lang="en-US" sz="1150" i="1" dirty="0"/>
              <a:t>), model straight forward, to (-180</a:t>
            </a:r>
            <a:r>
              <a:rPr lang="en-US" sz="1150" i="1" baseline="30000" dirty="0"/>
              <a:t>0</a:t>
            </a:r>
            <a:r>
              <a:rPr lang="en-US" sz="1150" i="1" dirty="0"/>
              <a:t>) pitch down.</a:t>
            </a:r>
          </a:p>
          <a:p>
            <a:pPr marL="697230" lvl="2" indent="-171450" algn="l">
              <a:lnSpc>
                <a:spcPct val="150000"/>
              </a:lnSpc>
              <a:spcBef>
                <a:spcPts val="600"/>
              </a:spcBef>
              <a:spcAft>
                <a:spcPts val="600"/>
              </a:spcAft>
              <a:buFont typeface="Wingdings" pitchFamily="2" charset="2"/>
              <a:buChar char="§"/>
            </a:pPr>
            <a:r>
              <a:rPr lang="en-US" sz="1150" b="1" i="1" dirty="0"/>
              <a:t>ROLL</a:t>
            </a:r>
            <a:r>
              <a:rPr lang="en-US" sz="1150" i="1" dirty="0"/>
              <a:t> Scale (model center axis was 0</a:t>
            </a:r>
            <a:r>
              <a:rPr lang="en-US" sz="1150" i="1" baseline="30000" dirty="0"/>
              <a:t>0</a:t>
            </a:r>
            <a:r>
              <a:rPr lang="en-US" sz="1150" i="1" dirty="0"/>
              <a:t> to 360</a:t>
            </a:r>
            <a:r>
              <a:rPr lang="en-US" sz="1150" i="1" baseline="30000" dirty="0"/>
              <a:t>0.</a:t>
            </a:r>
          </a:p>
          <a:p>
            <a:pPr marL="468630" indent="-285750" algn="l">
              <a:lnSpc>
                <a:spcPct val="150000"/>
              </a:lnSpc>
              <a:spcBef>
                <a:spcPts val="600"/>
              </a:spcBef>
              <a:spcAft>
                <a:spcPts val="600"/>
              </a:spcAft>
              <a:buSzPct val="90000"/>
              <a:buFont typeface="Wingdings" pitchFamily="2" charset="2"/>
              <a:buChar char="§"/>
            </a:pPr>
            <a:r>
              <a:rPr lang="en-US" sz="1300" dirty="0">
                <a:cs typeface="Arial" panose="020B0604020202020204" pitchFamily="34" charset="0"/>
              </a:rPr>
              <a:t>The line of sight to the CSM was a perpendicular line from  the model base to the CSM model. This represented the MSN Ground Station Look-Angel to the Spacecraft.</a:t>
            </a:r>
          </a:p>
          <a:p>
            <a:endParaRPr lang="en-US" dirty="0"/>
          </a:p>
          <a:p>
            <a:endParaRPr lang="en-US" sz="375" dirty="0"/>
          </a:p>
        </p:txBody>
      </p:sp>
      <p:pic>
        <p:nvPicPr>
          <p:cNvPr id="5" name="Picture 4" descr="A picture containing indoor, table&#10;&#10;Description automatically generated">
            <a:extLst>
              <a:ext uri="{FF2B5EF4-FFF2-40B4-BE49-F238E27FC236}">
                <a16:creationId xmlns:a16="http://schemas.microsoft.com/office/drawing/2014/main" id="{8383FD1F-8780-214D-8AEB-9F5151E17323}"/>
              </a:ext>
            </a:extLst>
          </p:cNvPr>
          <p:cNvPicPr>
            <a:picLocks noChangeAspect="1"/>
          </p:cNvPicPr>
          <p:nvPr/>
        </p:nvPicPr>
        <p:blipFill rotWithShape="1">
          <a:blip r:embed="rId2"/>
          <a:srcRect t="13286" r="-2" b="2496"/>
          <a:stretch/>
        </p:blipFill>
        <p:spPr>
          <a:xfrm>
            <a:off x="4373466" y="1876447"/>
            <a:ext cx="3640559" cy="3305588"/>
          </a:xfrm>
          <a:prstGeom prst="rect">
            <a:avLst/>
          </a:prstGeom>
          <a:ln>
            <a:noFill/>
          </a:ln>
          <a:effectLst/>
        </p:spPr>
      </p:pic>
      <p:sp>
        <p:nvSpPr>
          <p:cNvPr id="13" name="TextBox 12">
            <a:extLst>
              <a:ext uri="{FF2B5EF4-FFF2-40B4-BE49-F238E27FC236}">
                <a16:creationId xmlns:a16="http://schemas.microsoft.com/office/drawing/2014/main" id="{7446F379-3C56-D442-9825-F2D47020DCD1}"/>
              </a:ext>
            </a:extLst>
          </p:cNvPr>
          <p:cNvSpPr txBox="1"/>
          <p:nvPr/>
        </p:nvSpPr>
        <p:spPr>
          <a:xfrm>
            <a:off x="1149034" y="6310869"/>
            <a:ext cx="1519968" cy="207749"/>
          </a:xfrm>
          <a:prstGeom prst="rect">
            <a:avLst/>
          </a:prstGeom>
          <a:noFill/>
        </p:spPr>
        <p:txBody>
          <a:bodyPr wrap="none" rtlCol="0">
            <a:spAutoFit/>
          </a:bodyPr>
          <a:lstStyle/>
          <a:p>
            <a:r>
              <a:rPr lang="en-US" sz="750" dirty="0"/>
              <a:t>TL Hanchett, INCO, T6L22H2019</a:t>
            </a:r>
          </a:p>
        </p:txBody>
      </p:sp>
      <p:sp>
        <p:nvSpPr>
          <p:cNvPr id="15" name="TextBox 14">
            <a:extLst>
              <a:ext uri="{FF2B5EF4-FFF2-40B4-BE49-F238E27FC236}">
                <a16:creationId xmlns:a16="http://schemas.microsoft.com/office/drawing/2014/main" id="{1F22C497-64FB-2447-A56C-F760910E9C4C}"/>
              </a:ext>
            </a:extLst>
          </p:cNvPr>
          <p:cNvSpPr txBox="1"/>
          <p:nvPr/>
        </p:nvSpPr>
        <p:spPr>
          <a:xfrm>
            <a:off x="8235835" y="5606788"/>
            <a:ext cx="263214" cy="253916"/>
          </a:xfrm>
          <a:prstGeom prst="rect">
            <a:avLst/>
          </a:prstGeom>
          <a:noFill/>
        </p:spPr>
        <p:txBody>
          <a:bodyPr wrap="none" rtlCol="0">
            <a:spAutoFit/>
          </a:bodyPr>
          <a:lstStyle/>
          <a:p>
            <a:r>
              <a:rPr lang="en-US" sz="1050" dirty="0"/>
              <a:t>3</a:t>
            </a:r>
          </a:p>
        </p:txBody>
      </p:sp>
    </p:spTree>
    <p:extLst>
      <p:ext uri="{BB962C8B-B14F-4D97-AF65-F5344CB8AC3E}">
        <p14:creationId xmlns:p14="http://schemas.microsoft.com/office/powerpoint/2010/main" val="208033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A347-B4C2-4043-AFFE-F01B4AF224E0}"/>
              </a:ext>
            </a:extLst>
          </p:cNvPr>
          <p:cNvSpPr>
            <a:spLocks noGrp="1"/>
          </p:cNvSpPr>
          <p:nvPr>
            <p:ph type="title"/>
          </p:nvPr>
        </p:nvSpPr>
        <p:spPr>
          <a:xfrm>
            <a:off x="767671" y="231704"/>
            <a:ext cx="7870143" cy="498075"/>
          </a:xfrm>
        </p:spPr>
        <p:txBody>
          <a:bodyPr>
            <a:normAutofit/>
          </a:bodyPr>
          <a:lstStyle/>
          <a:p>
            <a:pPr algn="ctr"/>
            <a:r>
              <a:rPr lang="en-US" sz="2800" dirty="0"/>
              <a:t>CSM MODEL SCALES &amp; ANTENNA LOCATIONS</a:t>
            </a:r>
          </a:p>
        </p:txBody>
      </p:sp>
      <p:sp>
        <p:nvSpPr>
          <p:cNvPr id="22" name="Rectangle 21">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6BBE180-1C72-9B48-8C92-6E7416A83DB5}"/>
              </a:ext>
            </a:extLst>
          </p:cNvPr>
          <p:cNvSpPr>
            <a:spLocks noGrp="1"/>
          </p:cNvSpPr>
          <p:nvPr>
            <p:ph idx="1"/>
          </p:nvPr>
        </p:nvSpPr>
        <p:spPr>
          <a:xfrm>
            <a:off x="1105417" y="1116338"/>
            <a:ext cx="3289601" cy="4950489"/>
          </a:xfrm>
        </p:spPr>
        <p:txBody>
          <a:bodyPr>
            <a:normAutofit lnSpcReduction="10000"/>
          </a:bodyPr>
          <a:lstStyle/>
          <a:p>
            <a:r>
              <a:rPr lang="en-US" sz="1200" dirty="0"/>
              <a:t>YAW is about the spacecraft’s z-axis, </a:t>
            </a:r>
            <a:br>
              <a:rPr lang="en-US" sz="1200" dirty="0"/>
            </a:br>
            <a:r>
              <a:rPr lang="en-US" sz="1200" dirty="0"/>
              <a:t>left (-) or right (+)</a:t>
            </a:r>
          </a:p>
          <a:p>
            <a:pPr lvl="1"/>
            <a:r>
              <a:rPr lang="en-US" sz="1200" dirty="0"/>
              <a:t>Range: -180 to 0 to +180.</a:t>
            </a:r>
          </a:p>
          <a:p>
            <a:pPr lvl="1"/>
            <a:r>
              <a:rPr lang="en-US" sz="1200" dirty="0"/>
              <a:t>Model Scale Markings: -180,-135,-90,-45, 0, +45, +90, +135, +180</a:t>
            </a:r>
            <a:br>
              <a:rPr lang="en-US" sz="1200" dirty="0"/>
            </a:br>
            <a:endParaRPr lang="en-US" sz="1200" dirty="0"/>
          </a:p>
          <a:p>
            <a:r>
              <a:rPr lang="en-US" sz="1200" dirty="0"/>
              <a:t>PITCH is about the spacecraft’s y-axis,</a:t>
            </a:r>
            <a:br>
              <a:rPr lang="en-US" sz="1200" dirty="0"/>
            </a:br>
            <a:r>
              <a:rPr lang="en-US" sz="1200" dirty="0"/>
              <a:t>up (+) or down (-)</a:t>
            </a:r>
          </a:p>
          <a:p>
            <a:pPr lvl="1"/>
            <a:r>
              <a:rPr lang="en-US" sz="1200" dirty="0"/>
              <a:t>Range: -180 to 0 to +180.</a:t>
            </a:r>
          </a:p>
          <a:p>
            <a:pPr lvl="1"/>
            <a:r>
              <a:rPr lang="en-US" sz="1200" dirty="0"/>
              <a:t>Model Scale Markings: -180,-135,-90,-45, 0, +45, +90, +135, +180</a:t>
            </a:r>
            <a:br>
              <a:rPr lang="en-US" sz="1200" dirty="0"/>
            </a:br>
            <a:endParaRPr lang="en-US" sz="1200" dirty="0"/>
          </a:p>
          <a:p>
            <a:r>
              <a:rPr lang="en-US" sz="1200" dirty="0"/>
              <a:t>ROLL is about the spacecraft’s x-axis</a:t>
            </a:r>
          </a:p>
          <a:p>
            <a:pPr lvl="1"/>
            <a:r>
              <a:rPr lang="en-US" sz="1200" dirty="0"/>
              <a:t>Range: 0  to 360.</a:t>
            </a:r>
          </a:p>
          <a:p>
            <a:pPr lvl="1"/>
            <a:r>
              <a:rPr lang="en-US" sz="1200" dirty="0"/>
              <a:t>Model Roll Scale Markings: No scale. </a:t>
            </a:r>
            <a:br>
              <a:rPr lang="en-US" sz="1200" dirty="0"/>
            </a:br>
            <a:br>
              <a:rPr lang="en-US" sz="1200" dirty="0"/>
            </a:br>
            <a:r>
              <a:rPr lang="en-US" sz="1200" dirty="0"/>
              <a:t>0 is Crew heads up. Roll increases from 0 for spacecraft roll right.</a:t>
            </a:r>
          </a:p>
          <a:p>
            <a:r>
              <a:rPr lang="en-US" sz="1200" dirty="0"/>
              <a:t>Note: Omni directions referenced to crew: A-right foot, B-left foot, C-left arm &amp; D-right arm </a:t>
            </a:r>
            <a:r>
              <a:rPr lang="en-US" sz="1200"/>
              <a:t>(counter clock-wise</a:t>
            </a:r>
            <a:r>
              <a:rPr lang="en-US" sz="1200" dirty="0"/>
              <a:t>).</a:t>
            </a:r>
          </a:p>
        </p:txBody>
      </p:sp>
      <p:sp>
        <p:nvSpPr>
          <p:cNvPr id="10" name="Footer Placeholder 9">
            <a:extLst>
              <a:ext uri="{FF2B5EF4-FFF2-40B4-BE49-F238E27FC236}">
                <a16:creationId xmlns:a16="http://schemas.microsoft.com/office/drawing/2014/main" id="{9D171A41-F99A-7741-AA1F-CF33409A453C}"/>
              </a:ext>
            </a:extLst>
          </p:cNvPr>
          <p:cNvSpPr>
            <a:spLocks noGrp="1"/>
          </p:cNvSpPr>
          <p:nvPr>
            <p:ph type="ftr" sz="quarter" idx="11"/>
          </p:nvPr>
        </p:nvSpPr>
        <p:spPr>
          <a:xfrm>
            <a:off x="2170173" y="6453386"/>
            <a:ext cx="4710622" cy="404614"/>
          </a:xfrm>
        </p:spPr>
        <p:txBody>
          <a:bodyPr>
            <a:normAutofit/>
          </a:bodyPr>
          <a:lstStyle/>
          <a:p>
            <a:pPr>
              <a:spcAft>
                <a:spcPts val="600"/>
              </a:spcAft>
            </a:pPr>
            <a:r>
              <a:rPr lang="en-US"/>
              <a:t>TL Hanchett, INCO, T6L22H2019</a:t>
            </a:r>
          </a:p>
        </p:txBody>
      </p:sp>
      <p:sp>
        <p:nvSpPr>
          <p:cNvPr id="17" name="Slide Number Placeholder 16">
            <a:extLst>
              <a:ext uri="{FF2B5EF4-FFF2-40B4-BE49-F238E27FC236}">
                <a16:creationId xmlns:a16="http://schemas.microsoft.com/office/drawing/2014/main" id="{1E738AEC-1A80-134E-A112-00879A50D2E2}"/>
              </a:ext>
            </a:extLst>
          </p:cNvPr>
          <p:cNvSpPr>
            <a:spLocks noGrp="1"/>
          </p:cNvSpPr>
          <p:nvPr>
            <p:ph type="sldNum" sz="quarter" idx="12"/>
          </p:nvPr>
        </p:nvSpPr>
        <p:spPr>
          <a:xfrm>
            <a:off x="7104552" y="6453386"/>
            <a:ext cx="1197219" cy="404614"/>
          </a:xfrm>
        </p:spPr>
        <p:txBody>
          <a:bodyPr>
            <a:normAutofit/>
          </a:bodyPr>
          <a:lstStyle/>
          <a:p>
            <a:pPr>
              <a:spcAft>
                <a:spcPts val="600"/>
              </a:spcAft>
            </a:pPr>
            <a:fld id="{69E57DC2-970A-4B3E-BB1C-7A09969E49DF}" type="slidenum">
              <a:rPr lang="en-US" smtClean="0"/>
              <a:pPr>
                <a:spcAft>
                  <a:spcPts val="600"/>
                </a:spcAft>
              </a:pPr>
              <a:t>4</a:t>
            </a:fld>
            <a:endParaRPr lang="en-US"/>
          </a:p>
        </p:txBody>
      </p:sp>
      <p:pic>
        <p:nvPicPr>
          <p:cNvPr id="5" name="Picture 4">
            <a:extLst>
              <a:ext uri="{FF2B5EF4-FFF2-40B4-BE49-F238E27FC236}">
                <a16:creationId xmlns:a16="http://schemas.microsoft.com/office/drawing/2014/main" id="{460F7784-FEF6-B14E-8812-70E26D2B3E27}"/>
              </a:ext>
            </a:extLst>
          </p:cNvPr>
          <p:cNvPicPr>
            <a:picLocks noChangeAspect="1"/>
          </p:cNvPicPr>
          <p:nvPr/>
        </p:nvPicPr>
        <p:blipFill>
          <a:blip r:embed="rId2"/>
          <a:stretch>
            <a:fillRect/>
          </a:stretch>
        </p:blipFill>
        <p:spPr>
          <a:xfrm>
            <a:off x="4702742" y="855071"/>
            <a:ext cx="3105458" cy="5473022"/>
          </a:xfrm>
          <a:prstGeom prst="rect">
            <a:avLst/>
          </a:prstGeom>
        </p:spPr>
      </p:pic>
    </p:spTree>
    <p:extLst>
      <p:ext uri="{BB962C8B-B14F-4D97-AF65-F5344CB8AC3E}">
        <p14:creationId xmlns:p14="http://schemas.microsoft.com/office/powerpoint/2010/main" val="241466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91BB6E-D3F1-F745-A76B-35C459564DA1}"/>
              </a:ext>
            </a:extLst>
          </p:cNvPr>
          <p:cNvSpPr>
            <a:spLocks noGrp="1"/>
          </p:cNvSpPr>
          <p:nvPr>
            <p:ph type="title"/>
          </p:nvPr>
        </p:nvSpPr>
        <p:spPr>
          <a:xfrm>
            <a:off x="3825618" y="685800"/>
            <a:ext cx="4632582" cy="759542"/>
          </a:xfrm>
        </p:spPr>
        <p:txBody>
          <a:bodyPr vert="horz" lIns="91440" tIns="45720" rIns="91440" bIns="45720" rtlCol="0" anchor="t">
            <a:normAutofit fontScale="90000"/>
          </a:bodyPr>
          <a:lstStyle/>
          <a:p>
            <a:pPr algn="ctr" defTabSz="914400"/>
            <a:r>
              <a:rPr lang="en-US" sz="2800" dirty="0"/>
              <a:t>MODEL SETTINGS</a:t>
            </a:r>
            <a:br>
              <a:rPr lang="en-US" sz="2800" dirty="0"/>
            </a:br>
            <a:r>
              <a:rPr lang="en-US" sz="2800" dirty="0"/>
              <a:t>(example)</a:t>
            </a:r>
          </a:p>
        </p:txBody>
      </p:sp>
      <p:pic>
        <p:nvPicPr>
          <p:cNvPr id="7" name="Content Placeholder 3" descr="A picture containing indoor&#10;&#10;Description automatically generated">
            <a:extLst>
              <a:ext uri="{FF2B5EF4-FFF2-40B4-BE49-F238E27FC236}">
                <a16:creationId xmlns:a16="http://schemas.microsoft.com/office/drawing/2014/main" id="{26D40E6E-D628-CA4A-B194-61A17A69801E}"/>
              </a:ext>
            </a:extLst>
          </p:cNvPr>
          <p:cNvPicPr>
            <a:picLocks noGrp="1" noChangeAspect="1"/>
          </p:cNvPicPr>
          <p:nvPr>
            <p:ph idx="1"/>
          </p:nvPr>
        </p:nvPicPr>
        <p:blipFill>
          <a:blip r:embed="rId2"/>
          <a:stretch>
            <a:fillRect/>
          </a:stretch>
        </p:blipFill>
        <p:spPr>
          <a:xfrm>
            <a:off x="475707" y="1960244"/>
            <a:ext cx="2320041" cy="2936760"/>
          </a:xfrm>
          <a:prstGeom prst="rect">
            <a:avLst/>
          </a:prstGeom>
        </p:spPr>
      </p:pic>
      <p:sp>
        <p:nvSpPr>
          <p:cNvPr id="26" name="Rectangle 25">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E92A5863-06A6-844F-9295-4D141A6F4476}"/>
              </a:ext>
            </a:extLst>
          </p:cNvPr>
          <p:cNvSpPr txBox="1"/>
          <p:nvPr/>
        </p:nvSpPr>
        <p:spPr>
          <a:xfrm>
            <a:off x="3825618" y="1657719"/>
            <a:ext cx="4632582" cy="4209681"/>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dirty="0">
                <a:solidFill>
                  <a:schemeClr val="tx2"/>
                </a:solidFill>
              </a:rPr>
              <a:t>The picture on the left shows the model set at Yaw = 0, Pitch = 0 and Roll = 0. </a:t>
            </a:r>
          </a:p>
          <a:p>
            <a:pPr marL="384048" indent="-384048" defTabSz="914400">
              <a:lnSpc>
                <a:spcPct val="94000"/>
              </a:lnSpc>
              <a:spcAft>
                <a:spcPts val="200"/>
              </a:spcAft>
              <a:buFont typeface="Franklin Gothic Book" panose="020B0503020102020204" pitchFamily="34" charset="0"/>
            </a:pPr>
            <a:r>
              <a:rPr lang="en-US" dirty="0">
                <a:solidFill>
                  <a:schemeClr val="tx2"/>
                </a:solidFill>
              </a:rPr>
              <a:t>This attitude would indicate a Line-of-Sight from a MSN Ground Station to the CSM directly between Omni Antennas “A” &amp; “B”. Either one would be passed up to the Crew. </a:t>
            </a:r>
          </a:p>
          <a:p>
            <a:pPr marL="384048" indent="-384048" defTabSz="914400">
              <a:lnSpc>
                <a:spcPct val="94000"/>
              </a:lnSpc>
              <a:spcAft>
                <a:spcPts val="200"/>
              </a:spcAft>
              <a:buFont typeface="Franklin Gothic Book" panose="020B0503020102020204" pitchFamily="34" charset="0"/>
            </a:pPr>
            <a:r>
              <a:rPr lang="en-US" dirty="0">
                <a:solidFill>
                  <a:schemeClr val="tx2"/>
                </a:solidFill>
              </a:rPr>
              <a:t>Note that the CSM Hatch is up and the crews head would be up indicating a Roll of 0. The High Gain Antenna would also be in view.</a:t>
            </a:r>
          </a:p>
        </p:txBody>
      </p:sp>
      <p:sp>
        <p:nvSpPr>
          <p:cNvPr id="15" name="Footer Placeholder 14">
            <a:extLst>
              <a:ext uri="{FF2B5EF4-FFF2-40B4-BE49-F238E27FC236}">
                <a16:creationId xmlns:a16="http://schemas.microsoft.com/office/drawing/2014/main" id="{00BCFA27-C2A7-4841-82A1-2B656BBA3C75}"/>
              </a:ext>
            </a:extLst>
          </p:cNvPr>
          <p:cNvSpPr>
            <a:spLocks noGrp="1"/>
          </p:cNvSpPr>
          <p:nvPr>
            <p:ph type="ftr" sz="quarter" idx="11"/>
          </p:nvPr>
        </p:nvSpPr>
        <p:spPr>
          <a:xfrm>
            <a:off x="3825618" y="6453386"/>
            <a:ext cx="3375282" cy="404614"/>
          </a:xfrm>
        </p:spPr>
        <p:txBody>
          <a:bodyPr vert="horz" lIns="91440" tIns="45720" rIns="91440" bIns="45720" rtlCol="0" anchor="ctr">
            <a:normAutofit/>
          </a:bodyPr>
          <a:lstStyle/>
          <a:p>
            <a:pPr defTabSz="914400">
              <a:spcAft>
                <a:spcPts val="600"/>
              </a:spcAft>
            </a:pPr>
            <a:r>
              <a:rPr lang="en-US" sz="1200" kern="1200" baseline="0">
                <a:solidFill>
                  <a:schemeClr val="tx2"/>
                </a:solidFill>
                <a:latin typeface="+mn-lt"/>
                <a:ea typeface="+mn-ea"/>
                <a:cs typeface="+mn-cs"/>
              </a:rPr>
              <a:t>TL Hanchett, INCO, T6L22H2019</a:t>
            </a:r>
          </a:p>
        </p:txBody>
      </p:sp>
      <p:sp>
        <p:nvSpPr>
          <p:cNvPr id="19" name="Slide Number Placeholder 18">
            <a:extLst>
              <a:ext uri="{FF2B5EF4-FFF2-40B4-BE49-F238E27FC236}">
                <a16:creationId xmlns:a16="http://schemas.microsoft.com/office/drawing/2014/main" id="{16DF3780-2AF3-584D-A090-A4DE494A0EE0}"/>
              </a:ext>
            </a:extLst>
          </p:cNvPr>
          <p:cNvSpPr>
            <a:spLocks noGrp="1"/>
          </p:cNvSpPr>
          <p:nvPr>
            <p:ph type="sldNum" sz="quarter" idx="12"/>
          </p:nvPr>
        </p:nvSpPr>
        <p:spPr>
          <a:xfrm>
            <a:off x="7478485" y="6453386"/>
            <a:ext cx="823286" cy="404614"/>
          </a:xfrm>
        </p:spPr>
        <p:txBody>
          <a:bodyPr vert="horz" lIns="91440" tIns="45720" rIns="91440" bIns="45720" rtlCol="0" anchor="ctr">
            <a:normAutofit/>
          </a:bodyPr>
          <a:lstStyle/>
          <a:p>
            <a:pPr defTabSz="914400">
              <a:spcAft>
                <a:spcPts val="600"/>
              </a:spcAft>
            </a:pPr>
            <a:r>
              <a:rPr lang="en-US" sz="1200" dirty="0"/>
              <a:t>5</a:t>
            </a:r>
          </a:p>
        </p:txBody>
      </p:sp>
    </p:spTree>
    <p:extLst>
      <p:ext uri="{BB962C8B-B14F-4D97-AF65-F5344CB8AC3E}">
        <p14:creationId xmlns:p14="http://schemas.microsoft.com/office/powerpoint/2010/main" val="78340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FDB5-E2DF-EA41-B2C1-BCFB6DF131A0}"/>
              </a:ext>
            </a:extLst>
          </p:cNvPr>
          <p:cNvSpPr>
            <a:spLocks noGrp="1"/>
          </p:cNvSpPr>
          <p:nvPr>
            <p:ph type="title"/>
          </p:nvPr>
        </p:nvSpPr>
        <p:spPr>
          <a:xfrm>
            <a:off x="1100871" y="314881"/>
            <a:ext cx="7200900" cy="312629"/>
          </a:xfrm>
        </p:spPr>
        <p:txBody>
          <a:bodyPr>
            <a:noAutofit/>
          </a:bodyPr>
          <a:lstStyle/>
          <a:p>
            <a:pPr algn="ctr"/>
            <a:r>
              <a:rPr lang="en-US" sz="2100" dirty="0"/>
              <a:t>CONSTRUCTION OF THE MODEL</a:t>
            </a:r>
          </a:p>
        </p:txBody>
      </p:sp>
      <p:sp>
        <p:nvSpPr>
          <p:cNvPr id="3" name="Content Placeholder 2">
            <a:extLst>
              <a:ext uri="{FF2B5EF4-FFF2-40B4-BE49-F238E27FC236}">
                <a16:creationId xmlns:a16="http://schemas.microsoft.com/office/drawing/2014/main" id="{2F3C24D5-4A7A-B944-AB27-540EE33A2D6D}"/>
              </a:ext>
            </a:extLst>
          </p:cNvPr>
          <p:cNvSpPr>
            <a:spLocks noGrp="1"/>
          </p:cNvSpPr>
          <p:nvPr>
            <p:ph idx="1"/>
          </p:nvPr>
        </p:nvSpPr>
        <p:spPr>
          <a:xfrm>
            <a:off x="1028700" y="1009117"/>
            <a:ext cx="7200900" cy="5474601"/>
          </a:xfrm>
        </p:spPr>
        <p:txBody>
          <a:bodyPr>
            <a:normAutofit fontScale="40000" lnSpcReduction="20000"/>
          </a:bodyPr>
          <a:lstStyle/>
          <a:p>
            <a:r>
              <a:rPr lang="en-US" sz="3000" dirty="0"/>
              <a:t>BASE ASSEMBLY </a:t>
            </a:r>
          </a:p>
          <a:p>
            <a:pPr lvl="1"/>
            <a:r>
              <a:rPr lang="en-US" sz="3000" i="0" dirty="0"/>
              <a:t>Octagon Wood Base - Michael's Arts &amp; Craft Store/Hobby Lobby.</a:t>
            </a:r>
          </a:p>
          <a:p>
            <a:pPr lvl="1"/>
            <a:r>
              <a:rPr lang="en-US" sz="3000" i="0" dirty="0"/>
              <a:t>Base Scale - Use Circular Graph Paper. (online)</a:t>
            </a:r>
          </a:p>
          <a:p>
            <a:pPr lvl="1"/>
            <a:r>
              <a:rPr lang="en-US" sz="3000" i="0" dirty="0"/>
              <a:t>Make pointer from plastic – cut from food container cover.</a:t>
            </a:r>
          </a:p>
          <a:p>
            <a:pPr lvl="1"/>
            <a:r>
              <a:rPr lang="en-US" sz="3000" i="0" dirty="0"/>
              <a:t>Base post – Use a “L” shaped bracket as a post for Pitch Scale Assembly.</a:t>
            </a:r>
          </a:p>
          <a:p>
            <a:pPr lvl="1"/>
            <a:r>
              <a:rPr lang="en-US" sz="3000" i="0" dirty="0"/>
              <a:t>Add washers, nuts and wing nut to fasten “L” shaped bracket to the center of the base</a:t>
            </a:r>
            <a:br>
              <a:rPr lang="en-US" sz="3000" i="0" dirty="0"/>
            </a:br>
            <a:r>
              <a:rPr lang="en-US" sz="3000" i="0" dirty="0"/>
              <a:t>so the bracket rotates. Add Pointer to bracket.</a:t>
            </a:r>
          </a:p>
          <a:p>
            <a:r>
              <a:rPr lang="en-US" sz="3000" dirty="0"/>
              <a:t>ROLL AXIS WIRE </a:t>
            </a:r>
          </a:p>
          <a:p>
            <a:pPr lvl="1"/>
            <a:r>
              <a:rPr lang="en-US" sz="3000" i="0" dirty="0"/>
              <a:t> Bend a piece of wire of substantial strength (diameter) at a right angle and cut each leg to appropriate  length.</a:t>
            </a:r>
          </a:p>
          <a:p>
            <a:pPr lvl="1"/>
            <a:r>
              <a:rPr lang="en-US" sz="3000" i="0" dirty="0"/>
              <a:t>Make a loop (eyelet) at one end of the wire the size of the wing nut screw in the pitch assembly.</a:t>
            </a:r>
          </a:p>
          <a:p>
            <a:pPr lvl="1"/>
            <a:r>
              <a:rPr lang="en-US" sz="3000" i="0" dirty="0"/>
              <a:t>The other end of wire will be inserted into the CSM SPS Engine Bell.   </a:t>
            </a:r>
          </a:p>
          <a:p>
            <a:pPr lvl="1"/>
            <a:r>
              <a:rPr lang="en-US" sz="3000" i="0" dirty="0"/>
              <a:t>Use sticky tape labels at the four Omni Antenna locations.</a:t>
            </a:r>
          </a:p>
          <a:p>
            <a:pPr lvl="1"/>
            <a:endParaRPr lang="en-US" sz="3000" i="0" dirty="0"/>
          </a:p>
          <a:p>
            <a:r>
              <a:rPr lang="en-US" sz="3000" dirty="0"/>
              <a:t>PITCH SCALE ASSEMBLY</a:t>
            </a:r>
          </a:p>
          <a:p>
            <a:pPr lvl="1"/>
            <a:r>
              <a:rPr lang="en-US" sz="3000" i="0" dirty="0"/>
              <a:t>Circular Scale – Cut from plastic food container cover. Use clear sticky film for markings.</a:t>
            </a:r>
          </a:p>
          <a:p>
            <a:pPr lvl="1"/>
            <a:r>
              <a:rPr lang="en-US" sz="3000" i="0" dirty="0"/>
              <a:t>Find two wooden disks from Michael's Art &amp; Craft Store/Hobby Lobby.</a:t>
            </a:r>
          </a:p>
          <a:p>
            <a:pPr lvl="1"/>
            <a:r>
              <a:rPr lang="en-US" sz="3000" i="0" dirty="0"/>
              <a:t>Thread a wing nut screw through top hole in “L” bracket, next thread on Pitch Scale, then attach the Roll Axis Wire looped end followed by another wooden Disk, and finish with wing nut.</a:t>
            </a:r>
          </a:p>
          <a:p>
            <a:pPr lvl="1"/>
            <a:r>
              <a:rPr lang="en-US" sz="3000" i="0" dirty="0"/>
              <a:t>Use screw and nut to fix Pitch Scale to “L” bracket so it won’t rotate.</a:t>
            </a:r>
          </a:p>
          <a:p>
            <a:pPr lvl="1"/>
            <a:r>
              <a:rPr lang="en-US" sz="3000" i="0" dirty="0"/>
              <a:t>Insert the other end of wire into the CSM SPS Engine Bell.</a:t>
            </a:r>
          </a:p>
          <a:p>
            <a:pPr lvl="1"/>
            <a:endParaRPr lang="en-US" dirty="0"/>
          </a:p>
          <a:p>
            <a:endParaRPr lang="en-US" dirty="0"/>
          </a:p>
        </p:txBody>
      </p:sp>
      <p:sp>
        <p:nvSpPr>
          <p:cNvPr id="10" name="Footer Placeholder 9">
            <a:extLst>
              <a:ext uri="{FF2B5EF4-FFF2-40B4-BE49-F238E27FC236}">
                <a16:creationId xmlns:a16="http://schemas.microsoft.com/office/drawing/2014/main" id="{92C284B1-A533-A945-8779-36675E36A849}"/>
              </a:ext>
            </a:extLst>
          </p:cNvPr>
          <p:cNvSpPr>
            <a:spLocks noGrp="1"/>
          </p:cNvSpPr>
          <p:nvPr>
            <p:ph type="ftr" sz="quarter" idx="11"/>
          </p:nvPr>
        </p:nvSpPr>
        <p:spPr/>
        <p:txBody>
          <a:bodyPr/>
          <a:lstStyle/>
          <a:p>
            <a:r>
              <a:rPr lang="en-US" dirty="0"/>
              <a:t>TL Hanchett, INCO, T6L22H2019</a:t>
            </a:r>
          </a:p>
        </p:txBody>
      </p:sp>
      <p:sp>
        <p:nvSpPr>
          <p:cNvPr id="14" name="Slide Number Placeholder 13">
            <a:extLst>
              <a:ext uri="{FF2B5EF4-FFF2-40B4-BE49-F238E27FC236}">
                <a16:creationId xmlns:a16="http://schemas.microsoft.com/office/drawing/2014/main" id="{318610F3-2A3B-4846-A514-30A38AF203A4}"/>
              </a:ext>
            </a:extLst>
          </p:cNvPr>
          <p:cNvSpPr>
            <a:spLocks noGrp="1"/>
          </p:cNvSpPr>
          <p:nvPr>
            <p:ph type="sldNum" sz="quarter" idx="12"/>
          </p:nvPr>
        </p:nvSpPr>
        <p:spPr/>
        <p:txBody>
          <a:bodyPr/>
          <a:lstStyle/>
          <a:p>
            <a:fld id="{69E57DC2-970A-4B3E-BB1C-7A09969E49DF}" type="slidenum">
              <a:rPr lang="en-US" smtClean="0"/>
              <a:t>6</a:t>
            </a:fld>
            <a:endParaRPr lang="en-US" dirty="0"/>
          </a:p>
        </p:txBody>
      </p:sp>
      <p:pic>
        <p:nvPicPr>
          <p:cNvPr id="4" name="Picture 3">
            <a:extLst>
              <a:ext uri="{FF2B5EF4-FFF2-40B4-BE49-F238E27FC236}">
                <a16:creationId xmlns:a16="http://schemas.microsoft.com/office/drawing/2014/main" id="{615E8DE8-0B29-F64D-9ACF-95633A92DFF2}"/>
              </a:ext>
            </a:extLst>
          </p:cNvPr>
          <p:cNvPicPr>
            <a:picLocks noChangeAspect="1"/>
          </p:cNvPicPr>
          <p:nvPr/>
        </p:nvPicPr>
        <p:blipFill>
          <a:blip r:embed="rId2"/>
          <a:stretch>
            <a:fillRect/>
          </a:stretch>
        </p:blipFill>
        <p:spPr>
          <a:xfrm flipH="1">
            <a:off x="6761584" y="920530"/>
            <a:ext cx="685935" cy="892503"/>
          </a:xfrm>
          <a:prstGeom prst="rect">
            <a:avLst/>
          </a:prstGeom>
        </p:spPr>
      </p:pic>
      <p:pic>
        <p:nvPicPr>
          <p:cNvPr id="8" name="Picture 7">
            <a:extLst>
              <a:ext uri="{FF2B5EF4-FFF2-40B4-BE49-F238E27FC236}">
                <a16:creationId xmlns:a16="http://schemas.microsoft.com/office/drawing/2014/main" id="{BA28B189-3701-8C4F-BB27-7B5AB793508B}"/>
              </a:ext>
            </a:extLst>
          </p:cNvPr>
          <p:cNvPicPr>
            <a:picLocks noChangeAspect="1"/>
          </p:cNvPicPr>
          <p:nvPr/>
        </p:nvPicPr>
        <p:blipFill>
          <a:blip r:embed="rId3"/>
          <a:stretch>
            <a:fillRect/>
          </a:stretch>
        </p:blipFill>
        <p:spPr>
          <a:xfrm>
            <a:off x="7732525" y="1366781"/>
            <a:ext cx="497075" cy="828808"/>
          </a:xfrm>
          <a:prstGeom prst="rect">
            <a:avLst/>
          </a:prstGeom>
        </p:spPr>
      </p:pic>
    </p:spTree>
    <p:extLst>
      <p:ext uri="{BB962C8B-B14F-4D97-AF65-F5344CB8AC3E}">
        <p14:creationId xmlns:p14="http://schemas.microsoft.com/office/powerpoint/2010/main" val="338011700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349</Words>
  <Application>Microsoft Macintosh PowerPoint</Application>
  <PresentationFormat>Letter Paper (8.5x11 in)</PresentationFormat>
  <Paragraphs>55</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Calibri</vt:lpstr>
      <vt:lpstr>Franklin Gothic Book</vt:lpstr>
      <vt:lpstr>Wingdings</vt:lpstr>
      <vt:lpstr>Crop</vt:lpstr>
      <vt:lpstr>APOLLO CSM ANTENNA SELECT MODEL</vt:lpstr>
      <vt:lpstr>PowerPoint Presentation</vt:lpstr>
      <vt:lpstr>PowerPoint Presentation</vt:lpstr>
      <vt:lpstr>CSM MODEL SCALES &amp; ANTENNA LOCATIONS</vt:lpstr>
      <vt:lpstr>MODEL SETTINGS (example)</vt:lpstr>
      <vt:lpstr>CONSTRUCTION OF THE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APOLLO CSM ANTENNA SELECT MODEL</dc:title>
  <dc:creator>THOMAS LYNN HANCHETT</dc:creator>
  <cp:lastModifiedBy>THOMAS LYNN HANCHETT</cp:lastModifiedBy>
  <cp:revision>11</cp:revision>
  <cp:lastPrinted>2019-06-24T14:45:26Z</cp:lastPrinted>
  <dcterms:created xsi:type="dcterms:W3CDTF">2019-06-24T13:43:37Z</dcterms:created>
  <dcterms:modified xsi:type="dcterms:W3CDTF">2019-06-24T21:34:51Z</dcterms:modified>
</cp:coreProperties>
</file>